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7" r:id="rId2"/>
    <p:sldId id="397" r:id="rId3"/>
    <p:sldId id="401" r:id="rId4"/>
    <p:sldId id="395" r:id="rId5"/>
    <p:sldId id="390" r:id="rId6"/>
    <p:sldId id="393" r:id="rId7"/>
    <p:sldId id="385" r:id="rId8"/>
    <p:sldId id="386" r:id="rId9"/>
    <p:sldId id="404" r:id="rId10"/>
    <p:sldId id="367" r:id="rId11"/>
    <p:sldId id="392" r:id="rId12"/>
    <p:sldId id="398" r:id="rId13"/>
    <p:sldId id="399" r:id="rId14"/>
    <p:sldId id="400" r:id="rId15"/>
    <p:sldId id="391" r:id="rId16"/>
    <p:sldId id="403" r:id="rId17"/>
    <p:sldId id="402" r:id="rId18"/>
    <p:sldId id="396" r:id="rId19"/>
    <p:sldId id="3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DBE3"/>
    <a:srgbClr val="4C7F94"/>
    <a:srgbClr val="065081"/>
    <a:srgbClr val="99BDCB"/>
    <a:srgbClr val="9E1F63"/>
    <a:srgbClr val="D2D6EA"/>
    <a:srgbClr val="8A94C8"/>
    <a:srgbClr val="717EBD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5879" autoAdjust="0"/>
  </p:normalViewPr>
  <p:slideViewPr>
    <p:cSldViewPr snapToGrid="0">
      <p:cViewPr varScale="1">
        <p:scale>
          <a:sx n="86" d="100"/>
          <a:sy n="86" d="100"/>
        </p:scale>
        <p:origin x="248" y="9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41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5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4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6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0500" y="1441450"/>
            <a:ext cx="11808000" cy="527208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000" y="144000"/>
            <a:ext cx="11808000" cy="1152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0756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90500" y="1441450"/>
            <a:ext cx="11808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3116" y="1584325"/>
            <a:ext cx="11424000" cy="4408488"/>
          </a:xfrm>
        </p:spPr>
        <p:txBody>
          <a:bodyPr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28" y="6283922"/>
            <a:ext cx="11806944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282000"/>
            <a:ext cx="864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586201" y="6373220"/>
            <a:ext cx="28448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0191" y="6372001"/>
            <a:ext cx="584815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/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10995128" y="6342183"/>
            <a:ext cx="882408" cy="306309"/>
            <a:chOff x="10995128" y="6342183"/>
            <a:chExt cx="882408" cy="306309"/>
          </a:xfrm>
        </p:grpSpPr>
        <p:sp>
          <p:nvSpPr>
            <p:cNvPr id="3" name="Rechthoek 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18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" y="144465"/>
            <a:ext cx="11808000" cy="115195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190500" y="1441450"/>
            <a:ext cx="11808000" cy="5272088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383116" y="1584325"/>
            <a:ext cx="11424000" cy="4983163"/>
          </a:xfrm>
        </p:spPr>
        <p:txBody>
          <a:bodyPr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76186"/>
            <a:ext cx="1764573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000" y="144000"/>
            <a:ext cx="11808000" cy="1152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920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03435F"/>
                </a:solidFill>
              </a:rPr>
              <a:t>www.geant.org</a:t>
            </a:r>
            <a:endParaRPr lang="en-GB" sz="140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909401F-AAAF-FB41-AF0B-091D8AAE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Model currently implemented in the Netherlands</a:t>
            </a:r>
          </a:p>
          <a:p>
            <a:endParaRPr lang="en-GB" dirty="0"/>
          </a:p>
          <a:p>
            <a:r>
              <a:rPr lang="en-GB" dirty="0" err="1"/>
              <a:t>eduVPN</a:t>
            </a:r>
            <a:r>
              <a:rPr lang="en-GB"/>
              <a:t> instance managed centrally by </a:t>
            </a:r>
            <a:r>
              <a:rPr lang="en-GB" err="1"/>
              <a:t>SURFnet</a:t>
            </a:r>
            <a:endParaRPr lang="en-GB"/>
          </a:p>
          <a:p>
            <a:endParaRPr lang="en-GB"/>
          </a:p>
          <a:p>
            <a:r>
              <a:rPr lang="en-GB" err="1"/>
              <a:t>Lightpath</a:t>
            </a:r>
            <a:r>
              <a:rPr lang="en-GB"/>
              <a:t> back to the private resource</a:t>
            </a:r>
          </a:p>
          <a:p>
            <a:endParaRPr lang="en-GB"/>
          </a:p>
          <a:p>
            <a:r>
              <a:rPr lang="en-GB"/>
              <a:t>Support by </a:t>
            </a:r>
            <a:r>
              <a:rPr lang="en-GB" err="1"/>
              <a:t>SURFnet</a:t>
            </a:r>
            <a:endParaRPr lang="en-GB"/>
          </a:p>
          <a:p>
            <a:endParaRPr lang="en-GB"/>
          </a:p>
          <a:p>
            <a:r>
              <a:rPr lang="en-GB"/>
              <a:t>No need for hardware on campus or licensing limitations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A8BA3E-FD99-5F47-89E6-E0F6A140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err="1"/>
              <a:t>eduVPN</a:t>
            </a:r>
            <a:r>
              <a:rPr lang="da-DK" b="1"/>
              <a:t> </a:t>
            </a:r>
            <a:r>
              <a:rPr lang="da-DK" b="1" err="1"/>
              <a:t>Institute</a:t>
            </a:r>
            <a:r>
              <a:rPr lang="da-DK" b="1"/>
              <a:t> Access as a Managed Service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E19EC69-1AEA-1D41-A1BD-0EA278D8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5320F-4A9C-8744-8E45-E0EAA6E2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70" y="959370"/>
            <a:ext cx="8875059" cy="5898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2FB47A3-0170-BB49-8590-25FC41767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3C547D1-0523-B84E-85DC-E290DC6760D3}"/>
              </a:ext>
            </a:extLst>
          </p:cNvPr>
          <p:cNvSpPr txBox="1">
            <a:spLocks/>
          </p:cNvSpPr>
          <p:nvPr/>
        </p:nvSpPr>
        <p:spPr>
          <a:xfrm>
            <a:off x="2172359" y="441296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dirty="0"/>
              <a:t>How to ‘</a:t>
            </a:r>
            <a:r>
              <a:rPr lang="da-DK" b="1" dirty="0" err="1"/>
              <a:t>sell</a:t>
            </a:r>
            <a:r>
              <a:rPr lang="da-DK" b="1" dirty="0"/>
              <a:t>’: </a:t>
            </a:r>
            <a:r>
              <a:rPr lang="da-DK" b="1" dirty="0" err="1"/>
              <a:t>eduVPN</a:t>
            </a:r>
            <a:r>
              <a:rPr lang="da-DK" b="1" dirty="0"/>
              <a:t> </a:t>
            </a:r>
            <a:r>
              <a:rPr lang="da-DK" b="1" dirty="0" err="1"/>
              <a:t>world</a:t>
            </a:r>
            <a:r>
              <a:rPr lang="da-DK" b="1" dirty="0"/>
              <a:t> </a:t>
            </a:r>
            <a:r>
              <a:rPr lang="da-DK" b="1" dirty="0" err="1"/>
              <a:t>domination</a:t>
            </a:r>
            <a:r>
              <a:rPr lang="da-DK" b="1" dirty="0"/>
              <a:t> ;-)</a:t>
            </a:r>
          </a:p>
        </p:txBody>
      </p:sp>
    </p:spTree>
    <p:extLst>
      <p:ext uri="{BB962C8B-B14F-4D97-AF65-F5344CB8AC3E}">
        <p14:creationId xmlns:p14="http://schemas.microsoft.com/office/powerpoint/2010/main" val="282297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dirty="0"/>
              <a:t>How to </a:t>
            </a:r>
            <a:r>
              <a:rPr lang="da-DK" b="1" dirty="0" err="1"/>
              <a:t>manage</a:t>
            </a:r>
            <a:r>
              <a:rPr lang="da-DK" b="1" dirty="0"/>
              <a:t> the service (outsourcing)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38E866-355D-A443-84A3-A86E0C75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eduVPN</a:t>
            </a:r>
            <a:r>
              <a:rPr lang="en-US" dirty="0"/>
              <a:t> maintenance (</a:t>
            </a:r>
            <a:r>
              <a:rPr lang="en-US" dirty="0" err="1"/>
              <a:t>eduVPN</a:t>
            </a:r>
            <a:r>
              <a:rPr lang="en-US" dirty="0"/>
              <a:t> server upgrades, OS updates, VM configuration, SAML configuration) has been outsourced</a:t>
            </a:r>
          </a:p>
          <a:p>
            <a:r>
              <a:rPr lang="en-US" dirty="0"/>
              <a:t>We searched for a partner with VPN knowledge: </a:t>
            </a:r>
            <a:r>
              <a:rPr lang="en-US" dirty="0" err="1"/>
              <a:t>Greenhost.nl</a:t>
            </a:r>
            <a:endParaRPr lang="en-US" dirty="0"/>
          </a:p>
          <a:p>
            <a:r>
              <a:rPr lang="en-US" dirty="0" err="1"/>
              <a:t>Greenhost.nl</a:t>
            </a:r>
            <a:r>
              <a:rPr lang="en-US" dirty="0"/>
              <a:t> does all change management and uses ansible scripts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-&gt; future offer support via GEANT (?)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3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dirty="0" err="1"/>
              <a:t>Institute</a:t>
            </a:r>
            <a:r>
              <a:rPr lang="da-DK" b="1"/>
              <a:t> </a:t>
            </a:r>
            <a:r>
              <a:rPr lang="da-DK" b="1" err="1"/>
              <a:t>access</a:t>
            </a:r>
            <a:r>
              <a:rPr lang="da-DK" b="1"/>
              <a:t> </a:t>
            </a:r>
            <a:r>
              <a:rPr lang="da-DK" b="1" err="1"/>
              <a:t>experiences</a:t>
            </a:r>
            <a:endParaRPr lang="da-DK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38E866-355D-A443-84A3-A86E0C75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</p:spPr>
        <p:txBody>
          <a:bodyPr>
            <a:normAutofit/>
          </a:bodyPr>
          <a:lstStyle/>
          <a:p>
            <a:r>
              <a:rPr lang="en-US"/>
              <a:t>Setup of institute access takes quite some effort</a:t>
            </a:r>
          </a:p>
          <a:p>
            <a:pPr lvl="1"/>
            <a:r>
              <a:rPr lang="en-US"/>
              <a:t>We use a questionnaire to ask how an institute likes to use institute access. Find out if they need VLAN’s, </a:t>
            </a:r>
            <a:r>
              <a:rPr lang="en-US" err="1"/>
              <a:t>ipranges</a:t>
            </a:r>
            <a:r>
              <a:rPr lang="en-US"/>
              <a:t>, which user groups </a:t>
            </a:r>
            <a:r>
              <a:rPr lang="en-US" err="1"/>
              <a:t>etc</a:t>
            </a:r>
            <a:endParaRPr lang="en-US"/>
          </a:p>
          <a:p>
            <a:pPr lvl="1"/>
            <a:r>
              <a:rPr lang="en-US"/>
              <a:t>We schedule a personal intake meeting onsite with </a:t>
            </a:r>
            <a:r>
              <a:rPr lang="en-US" err="1"/>
              <a:t>IdM</a:t>
            </a:r>
            <a:r>
              <a:rPr lang="en-US"/>
              <a:t>, network, security, workstation and other people</a:t>
            </a:r>
          </a:p>
          <a:p>
            <a:pPr lvl="1"/>
            <a:r>
              <a:rPr lang="en-US"/>
              <a:t>In general we visit the institute roughly 3 times in order to discuss the details of the setup.</a:t>
            </a:r>
          </a:p>
          <a:p>
            <a:pPr lvl="1"/>
            <a:r>
              <a:rPr lang="en-US"/>
              <a:t>Many emails to discuss, technical details.</a:t>
            </a:r>
          </a:p>
          <a:p>
            <a:pPr lvl="1"/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b="1" dirty="0"/>
              <a:t>Institute access redundant design (current)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5BC77-79CE-2345-9C1C-D6D639E8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068" y="1372676"/>
            <a:ext cx="5836132" cy="5220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95AD4C-1CA7-1745-BE25-E875B28F6D4D}"/>
              </a:ext>
            </a:extLst>
          </p:cNvPr>
          <p:cNvSpPr txBox="1"/>
          <p:nvPr/>
        </p:nvSpPr>
        <p:spPr>
          <a:xfrm>
            <a:off x="734518" y="1642533"/>
            <a:ext cx="170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 datacenters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B143-EDD7-554A-A533-6A659B69DFCB}"/>
              </a:ext>
            </a:extLst>
          </p:cNvPr>
          <p:cNvSpPr txBox="1"/>
          <p:nvPr/>
        </p:nvSpPr>
        <p:spPr>
          <a:xfrm>
            <a:off x="734518" y="5162158"/>
            <a:ext cx="206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SURFnet</a:t>
            </a:r>
            <a:r>
              <a:rPr lang="en-US" dirty="0"/>
              <a:t> datacenters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CD4C1-569C-B04F-A925-17A634B28DB7}"/>
              </a:ext>
            </a:extLst>
          </p:cNvPr>
          <p:cNvSpPr txBox="1"/>
          <p:nvPr/>
        </p:nvSpPr>
        <p:spPr>
          <a:xfrm>
            <a:off x="734518" y="3253413"/>
            <a:ext cx="130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SURFnet</a:t>
            </a:r>
            <a:r>
              <a:rPr lang="en-US" dirty="0"/>
              <a:t> backbone</a:t>
            </a:r>
          </a:p>
        </p:txBody>
      </p:sp>
    </p:spTree>
    <p:extLst>
      <p:ext uri="{BB962C8B-B14F-4D97-AF65-F5344CB8AC3E}">
        <p14:creationId xmlns:p14="http://schemas.microsoft.com/office/powerpoint/2010/main" val="406942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b="1" dirty="0"/>
              <a:t>Institute access redundant design (maybe future)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4218B2-B2B4-8C47-997E-691EE045DAF8}"/>
              </a:ext>
            </a:extLst>
          </p:cNvPr>
          <p:cNvSpPr/>
          <p:nvPr/>
        </p:nvSpPr>
        <p:spPr>
          <a:xfrm>
            <a:off x="4458511" y="1858109"/>
            <a:ext cx="3715276" cy="2326422"/>
          </a:xfrm>
          <a:prstGeom prst="roundRect">
            <a:avLst>
              <a:gd name="adj" fmla="val 715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EVPN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5A339C-D2B1-504D-83FE-F48ACAC911D9}"/>
              </a:ext>
            </a:extLst>
          </p:cNvPr>
          <p:cNvGrpSpPr/>
          <p:nvPr/>
        </p:nvGrpSpPr>
        <p:grpSpPr>
          <a:xfrm>
            <a:off x="4097853" y="1960641"/>
            <a:ext cx="720000" cy="720000"/>
            <a:chOff x="2936383" y="2112136"/>
            <a:chExt cx="720000" cy="7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73BE27-A351-2C41-AF2A-733823E11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6383" y="2112136"/>
              <a:ext cx="720000" cy="72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42DE9C-63C9-DC40-9F4C-2C3387D1B427}"/>
                </a:ext>
              </a:extLst>
            </p:cNvPr>
            <p:cNvCxnSpPr/>
            <p:nvPr/>
          </p:nvCxnSpPr>
          <p:spPr>
            <a:xfrm flipV="1">
              <a:off x="3040073" y="2272146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B831718-17D9-4D49-9860-6D151D90FDDB}"/>
                </a:ext>
              </a:extLst>
            </p:cNvPr>
            <p:cNvCxnSpPr/>
            <p:nvPr/>
          </p:nvCxnSpPr>
          <p:spPr>
            <a:xfrm flipV="1">
              <a:off x="3040072" y="2693594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899E16-6265-CD4A-9F0E-6B0BD006BB30}"/>
                </a:ext>
              </a:extLst>
            </p:cNvPr>
            <p:cNvSpPr/>
            <p:nvPr/>
          </p:nvSpPr>
          <p:spPr>
            <a:xfrm>
              <a:off x="3044384" y="2222754"/>
              <a:ext cx="503999" cy="50399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CF70B5-517A-7A46-8CDE-DE27AF56E5EB}"/>
              </a:ext>
            </a:extLst>
          </p:cNvPr>
          <p:cNvGrpSpPr/>
          <p:nvPr/>
        </p:nvGrpSpPr>
        <p:grpSpPr>
          <a:xfrm>
            <a:off x="7814447" y="3316808"/>
            <a:ext cx="720000" cy="720000"/>
            <a:chOff x="2936383" y="2112136"/>
            <a:chExt cx="720000" cy="72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B72BF7-6CFF-F345-BCC7-F32242EF76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6383" y="2112136"/>
              <a:ext cx="720000" cy="72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A62188-51E1-2540-9837-A6EB015FE721}"/>
                </a:ext>
              </a:extLst>
            </p:cNvPr>
            <p:cNvCxnSpPr/>
            <p:nvPr/>
          </p:nvCxnSpPr>
          <p:spPr>
            <a:xfrm flipV="1">
              <a:off x="3040073" y="2272146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ED1C14-CF01-E641-9D96-2909CEDA9C10}"/>
                </a:ext>
              </a:extLst>
            </p:cNvPr>
            <p:cNvCxnSpPr/>
            <p:nvPr/>
          </p:nvCxnSpPr>
          <p:spPr>
            <a:xfrm flipV="1">
              <a:off x="3040072" y="2693594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4D9EB8B-32CC-AD42-B5CD-EF8873617783}"/>
                </a:ext>
              </a:extLst>
            </p:cNvPr>
            <p:cNvSpPr/>
            <p:nvPr/>
          </p:nvSpPr>
          <p:spPr>
            <a:xfrm>
              <a:off x="3044384" y="2222754"/>
              <a:ext cx="503999" cy="50399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71709C-0597-B74D-AEAA-CF7F8BEA4ED8}"/>
              </a:ext>
            </a:extLst>
          </p:cNvPr>
          <p:cNvGrpSpPr/>
          <p:nvPr/>
        </p:nvGrpSpPr>
        <p:grpSpPr>
          <a:xfrm>
            <a:off x="4097851" y="3315592"/>
            <a:ext cx="720000" cy="720000"/>
            <a:chOff x="2936383" y="2112136"/>
            <a:chExt cx="720000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F1DB84-B500-D549-A94A-7F80456E2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6383" y="2112136"/>
              <a:ext cx="720000" cy="72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C03CA7-9F20-1B4F-9173-E391C59A6FAF}"/>
                </a:ext>
              </a:extLst>
            </p:cNvPr>
            <p:cNvCxnSpPr/>
            <p:nvPr/>
          </p:nvCxnSpPr>
          <p:spPr>
            <a:xfrm flipV="1">
              <a:off x="3040073" y="2272146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0638808-C676-B64A-9531-76B0027D4B5E}"/>
                </a:ext>
              </a:extLst>
            </p:cNvPr>
            <p:cNvCxnSpPr/>
            <p:nvPr/>
          </p:nvCxnSpPr>
          <p:spPr>
            <a:xfrm flipV="1">
              <a:off x="3040072" y="2693594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F303F-4B30-0C46-87BC-ED2C5C4F64D3}"/>
                </a:ext>
              </a:extLst>
            </p:cNvPr>
            <p:cNvSpPr/>
            <p:nvPr/>
          </p:nvSpPr>
          <p:spPr>
            <a:xfrm>
              <a:off x="3044384" y="2222754"/>
              <a:ext cx="503999" cy="50399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393BB3-E4DA-4641-9409-5F3E0A1D07F7}"/>
              </a:ext>
            </a:extLst>
          </p:cNvPr>
          <p:cNvGrpSpPr/>
          <p:nvPr/>
        </p:nvGrpSpPr>
        <p:grpSpPr>
          <a:xfrm>
            <a:off x="7814447" y="1960641"/>
            <a:ext cx="720000" cy="720000"/>
            <a:chOff x="2936383" y="2112136"/>
            <a:chExt cx="720000" cy="720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435543-E50A-0048-A4CB-EEA32CAC6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6383" y="2112136"/>
              <a:ext cx="720000" cy="72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3249AC-3C87-3449-8DB9-EF9DA2EA0013}"/>
                </a:ext>
              </a:extLst>
            </p:cNvPr>
            <p:cNvCxnSpPr/>
            <p:nvPr/>
          </p:nvCxnSpPr>
          <p:spPr>
            <a:xfrm flipV="1">
              <a:off x="3040073" y="2272146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467ECE7-4136-4341-8F78-8254F3A184CB}"/>
                </a:ext>
              </a:extLst>
            </p:cNvPr>
            <p:cNvCxnSpPr/>
            <p:nvPr/>
          </p:nvCxnSpPr>
          <p:spPr>
            <a:xfrm flipV="1">
              <a:off x="3040072" y="2693594"/>
              <a:ext cx="512619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E519BC0-8912-5B48-9516-E47FBECA0021}"/>
                </a:ext>
              </a:extLst>
            </p:cNvPr>
            <p:cNvSpPr/>
            <p:nvPr/>
          </p:nvSpPr>
          <p:spPr>
            <a:xfrm>
              <a:off x="3044384" y="2222754"/>
              <a:ext cx="503999" cy="50399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SN8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07ABA2E-4144-E445-B443-2A5C232B255C}"/>
              </a:ext>
            </a:extLst>
          </p:cNvPr>
          <p:cNvSpPr/>
          <p:nvPr/>
        </p:nvSpPr>
        <p:spPr>
          <a:xfrm>
            <a:off x="2710055" y="2374701"/>
            <a:ext cx="693174" cy="4708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switch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5D1008-EAE7-134A-BC1E-DC1D8296EBC0}"/>
              </a:ext>
            </a:extLst>
          </p:cNvPr>
          <p:cNvCxnSpPr>
            <a:stCxn id="28" idx="3"/>
            <a:endCxn id="9" idx="1"/>
          </p:cNvCxnSpPr>
          <p:nvPr/>
        </p:nvCxnSpPr>
        <p:spPr>
          <a:xfrm flipV="1">
            <a:off x="3403229" y="2320641"/>
            <a:ext cx="694624" cy="28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E370C8-CC85-4F45-A982-1D9864EAA217}"/>
              </a:ext>
            </a:extLst>
          </p:cNvPr>
          <p:cNvCxnSpPr>
            <a:stCxn id="35" idx="3"/>
            <a:endCxn id="19" idx="1"/>
          </p:cNvCxnSpPr>
          <p:nvPr/>
        </p:nvCxnSpPr>
        <p:spPr>
          <a:xfrm>
            <a:off x="3403229" y="3316936"/>
            <a:ext cx="694622" cy="35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E31BC5B-64A4-424E-A104-4DEED2D240AA}"/>
              </a:ext>
            </a:extLst>
          </p:cNvPr>
          <p:cNvSpPr/>
          <p:nvPr/>
        </p:nvSpPr>
        <p:spPr>
          <a:xfrm>
            <a:off x="3769825" y="2254206"/>
            <a:ext cx="172800" cy="1548000"/>
          </a:xfrm>
          <a:prstGeom prst="roundRect">
            <a:avLst>
              <a:gd name="adj" fmla="val 38155"/>
            </a:avLst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E28604-E838-D84D-AEFC-EB9563DF083F}"/>
              </a:ext>
            </a:extLst>
          </p:cNvPr>
          <p:cNvSpPr/>
          <p:nvPr/>
        </p:nvSpPr>
        <p:spPr>
          <a:xfrm>
            <a:off x="3803924" y="2365705"/>
            <a:ext cx="108000" cy="10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E1E58C1-A229-9744-8C9F-5516AD6EF69A}"/>
              </a:ext>
            </a:extLst>
          </p:cNvPr>
          <p:cNvSpPr/>
          <p:nvPr/>
        </p:nvSpPr>
        <p:spPr>
          <a:xfrm>
            <a:off x="3799761" y="3496601"/>
            <a:ext cx="108000" cy="10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412C52-0211-8046-9F41-A9A4CEE2BE0C}"/>
              </a:ext>
            </a:extLst>
          </p:cNvPr>
          <p:cNvSpPr txBox="1"/>
          <p:nvPr/>
        </p:nvSpPr>
        <p:spPr>
          <a:xfrm>
            <a:off x="3665460" y="3779751"/>
            <a:ext cx="367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ESI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DC6300B-0275-334B-9AA7-AFEE9888778C}"/>
              </a:ext>
            </a:extLst>
          </p:cNvPr>
          <p:cNvSpPr/>
          <p:nvPr/>
        </p:nvSpPr>
        <p:spPr>
          <a:xfrm>
            <a:off x="2710055" y="3081516"/>
            <a:ext cx="693174" cy="4708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switch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3BF6A2-9E77-0C46-AE82-6009391726F4}"/>
              </a:ext>
            </a:extLst>
          </p:cNvPr>
          <p:cNvCxnSpPr/>
          <p:nvPr/>
        </p:nvCxnSpPr>
        <p:spPr>
          <a:xfrm>
            <a:off x="3009231" y="2845541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06A263-F239-454A-9D0B-EABC664CDBA4}"/>
              </a:ext>
            </a:extLst>
          </p:cNvPr>
          <p:cNvCxnSpPr/>
          <p:nvPr/>
        </p:nvCxnSpPr>
        <p:spPr>
          <a:xfrm>
            <a:off x="3127764" y="2845638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CC03E41-683F-3248-904E-B1679D5D0447}"/>
              </a:ext>
            </a:extLst>
          </p:cNvPr>
          <p:cNvSpPr/>
          <p:nvPr/>
        </p:nvSpPr>
        <p:spPr>
          <a:xfrm>
            <a:off x="9560955" y="2412571"/>
            <a:ext cx="693174" cy="4708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Router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2EFDE3-741C-AB4A-B482-2A59DC3A1444}"/>
              </a:ext>
            </a:extLst>
          </p:cNvPr>
          <p:cNvCxnSpPr>
            <a:stCxn id="38" idx="1"/>
            <a:endCxn id="24" idx="3"/>
          </p:cNvCxnSpPr>
          <p:nvPr/>
        </p:nvCxnSpPr>
        <p:spPr>
          <a:xfrm flipH="1" flipV="1">
            <a:off x="8534447" y="2320641"/>
            <a:ext cx="1026508" cy="32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34AAA2-1689-1942-B82F-024AA6A71568}"/>
              </a:ext>
            </a:extLst>
          </p:cNvPr>
          <p:cNvCxnSpPr>
            <a:stCxn id="14" idx="3"/>
            <a:endCxn id="45" idx="1"/>
          </p:cNvCxnSpPr>
          <p:nvPr/>
        </p:nvCxnSpPr>
        <p:spPr>
          <a:xfrm flipV="1">
            <a:off x="8534447" y="3354806"/>
            <a:ext cx="1026508" cy="322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213FA6-E543-4A42-B9B1-D3CB99ED0890}"/>
              </a:ext>
            </a:extLst>
          </p:cNvPr>
          <p:cNvSpPr/>
          <p:nvPr/>
        </p:nvSpPr>
        <p:spPr>
          <a:xfrm>
            <a:off x="8649663" y="2220925"/>
            <a:ext cx="172800" cy="1548000"/>
          </a:xfrm>
          <a:prstGeom prst="roundRect">
            <a:avLst>
              <a:gd name="adj" fmla="val 38155"/>
            </a:avLst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513376-6C81-2347-A4C9-061ADA53CE27}"/>
              </a:ext>
            </a:extLst>
          </p:cNvPr>
          <p:cNvSpPr/>
          <p:nvPr/>
        </p:nvSpPr>
        <p:spPr>
          <a:xfrm>
            <a:off x="8686226" y="2334567"/>
            <a:ext cx="108000" cy="10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A93302-6233-9440-B48C-B625DB29CC24}"/>
              </a:ext>
            </a:extLst>
          </p:cNvPr>
          <p:cNvSpPr/>
          <p:nvPr/>
        </p:nvSpPr>
        <p:spPr>
          <a:xfrm>
            <a:off x="8682063" y="3574787"/>
            <a:ext cx="108000" cy="10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13F253-575D-DC42-BCF1-D0E377CA6666}"/>
              </a:ext>
            </a:extLst>
          </p:cNvPr>
          <p:cNvSpPr txBox="1"/>
          <p:nvPr/>
        </p:nvSpPr>
        <p:spPr>
          <a:xfrm>
            <a:off x="8543295" y="3733391"/>
            <a:ext cx="367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ESI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A91C2C6-3726-F942-A093-5658FCFB4368}"/>
              </a:ext>
            </a:extLst>
          </p:cNvPr>
          <p:cNvSpPr/>
          <p:nvPr/>
        </p:nvSpPr>
        <p:spPr>
          <a:xfrm>
            <a:off x="9560955" y="3119386"/>
            <a:ext cx="693174" cy="4708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Router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85A9F1-4898-604B-A4BA-4B85C432A6B7}"/>
              </a:ext>
            </a:extLst>
          </p:cNvPr>
          <p:cNvCxnSpPr/>
          <p:nvPr/>
        </p:nvCxnSpPr>
        <p:spPr>
          <a:xfrm>
            <a:off x="9860131" y="2883411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65F41B-2B4B-A042-808F-9DFCA3576ADA}"/>
              </a:ext>
            </a:extLst>
          </p:cNvPr>
          <p:cNvCxnSpPr/>
          <p:nvPr/>
        </p:nvCxnSpPr>
        <p:spPr>
          <a:xfrm>
            <a:off x="9978664" y="2883508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1A72EB-2646-D142-8AEE-89FFEBEE1371}"/>
              </a:ext>
            </a:extLst>
          </p:cNvPr>
          <p:cNvCxnSpPr>
            <a:cxnSpLocks/>
            <a:stCxn id="52" idx="3"/>
            <a:endCxn id="28" idx="1"/>
          </p:cNvCxnSpPr>
          <p:nvPr/>
        </p:nvCxnSpPr>
        <p:spPr>
          <a:xfrm flipV="1">
            <a:off x="1562630" y="2610121"/>
            <a:ext cx="1147425" cy="46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7FF73C-BE34-C642-BEB9-371518DAF3DC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543704" y="3050015"/>
            <a:ext cx="1166351" cy="26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F5214E-EA30-E548-A1AE-6B1844AEC41B}"/>
              </a:ext>
            </a:extLst>
          </p:cNvPr>
          <p:cNvSpPr txBox="1"/>
          <p:nvPr/>
        </p:nvSpPr>
        <p:spPr>
          <a:xfrm>
            <a:off x="10337890" y="2663466"/>
            <a:ext cx="111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VRRP address 10.0.0.4 on both routers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2A7DBA-7D5C-F143-9597-B70DA58B69D6}"/>
              </a:ext>
            </a:extLst>
          </p:cNvPr>
          <p:cNvSpPr txBox="1"/>
          <p:nvPr/>
        </p:nvSpPr>
        <p:spPr>
          <a:xfrm>
            <a:off x="9463528" y="1909339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Customer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B0D927C-496A-EE43-96C4-ADE7A07D0BCA}"/>
              </a:ext>
            </a:extLst>
          </p:cNvPr>
          <p:cNvSpPr/>
          <p:nvPr/>
        </p:nvSpPr>
        <p:spPr>
          <a:xfrm>
            <a:off x="1002739" y="2836841"/>
            <a:ext cx="559891" cy="4708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EDU VPN VM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56E5F0-9F51-2E4D-9295-669CE3789A9B}"/>
              </a:ext>
            </a:extLst>
          </p:cNvPr>
          <p:cNvSpPr txBox="1"/>
          <p:nvPr/>
        </p:nvSpPr>
        <p:spPr>
          <a:xfrm>
            <a:off x="1349734" y="2248800"/>
            <a:ext cx="90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Static route</a:t>
            </a:r>
          </a:p>
          <a:p>
            <a:r>
              <a:rPr lang="en-US" sz="1200"/>
              <a:t>to 10.0.0.4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38B034-166C-224C-A2DC-0138EBBFF42C}"/>
              </a:ext>
            </a:extLst>
          </p:cNvPr>
          <p:cNvSpPr txBox="1"/>
          <p:nvPr/>
        </p:nvSpPr>
        <p:spPr>
          <a:xfrm>
            <a:off x="2805948" y="2016085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SURF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955456D-11E8-0F46-9F95-E2872139CD58}"/>
              </a:ext>
            </a:extLst>
          </p:cNvPr>
          <p:cNvSpPr/>
          <p:nvPr/>
        </p:nvSpPr>
        <p:spPr>
          <a:xfrm>
            <a:off x="1433704" y="4724808"/>
            <a:ext cx="8175713" cy="4708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</a:rPr>
              <a:t>VRRP 10.0.0.0/29 subnet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033AF7-AF18-1B46-9094-9657D77CD5FF}"/>
              </a:ext>
            </a:extLst>
          </p:cNvPr>
          <p:cNvSpPr txBox="1"/>
          <p:nvPr/>
        </p:nvSpPr>
        <p:spPr>
          <a:xfrm>
            <a:off x="1518747" y="309733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1"/>
                </a:solidFill>
              </a:rPr>
              <a:t>10.0.0.2</a:t>
            </a:r>
            <a:endParaRPr lang="en-US" sz="9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4B2FA1-8FA2-A44A-A905-9E0264FB7BF3}"/>
              </a:ext>
            </a:extLst>
          </p:cNvPr>
          <p:cNvSpPr txBox="1"/>
          <p:nvPr/>
        </p:nvSpPr>
        <p:spPr>
          <a:xfrm>
            <a:off x="9046414" y="2605025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accent1"/>
                </a:solidFill>
              </a:rPr>
              <a:t>10.0.0.5</a:t>
            </a:r>
            <a:endParaRPr lang="en-US" sz="9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EFB62E-DDC1-9044-8922-9501F2D44219}"/>
              </a:ext>
            </a:extLst>
          </p:cNvPr>
          <p:cNvSpPr txBox="1"/>
          <p:nvPr/>
        </p:nvSpPr>
        <p:spPr>
          <a:xfrm>
            <a:off x="9058055" y="318184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accent1"/>
                </a:solidFill>
              </a:rPr>
              <a:t>10.0.0.6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8921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CCDF0-E771-6E48-8498-039E10BF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 dirty="0" err="1"/>
              <a:t>eduVPN</a:t>
            </a:r>
            <a:r>
              <a:rPr lang="en-US" dirty="0"/>
              <a:t> for bulk-VPN. </a:t>
            </a:r>
          </a:p>
          <a:p>
            <a:r>
              <a:rPr lang="en-US" dirty="0"/>
              <a:t>Institute Access: Only create a few profiles.</a:t>
            </a:r>
          </a:p>
          <a:p>
            <a:r>
              <a:rPr lang="en-US" dirty="0"/>
              <a:t>Managed Institute Access: experience like a cloud service</a:t>
            </a:r>
          </a:p>
          <a:p>
            <a:r>
              <a:rPr lang="en-US" dirty="0"/>
              <a:t>One institute likes to receive syslog, to be more in control</a:t>
            </a:r>
          </a:p>
          <a:p>
            <a:r>
              <a:rPr lang="en-US" dirty="0"/>
              <a:t>Windows app: Antivirus technology uses whitelisting -&gt; can’t release new executables directly</a:t>
            </a:r>
          </a:p>
          <a:p>
            <a:r>
              <a:rPr lang="en-US" dirty="0"/>
              <a:t>One university forces re-login every 12 hours  -&gt; is this handy?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err="1"/>
              <a:t>Experiences</a:t>
            </a:r>
            <a:r>
              <a:rPr lang="da-DK" b="1"/>
              <a:t> in the </a:t>
            </a:r>
            <a:r>
              <a:rPr lang="da-DK" b="1" err="1"/>
              <a:t>field</a:t>
            </a:r>
            <a:endParaRPr lang="da-DK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4F5F0-1ABD-014E-B7BA-21D3EA80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47" y="1428750"/>
            <a:ext cx="6941107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DD484B-7927-4D4D-995D-970A168B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 login: total vs unique users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0BF088-D45C-9448-B987-4BD6CA80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45CE9-1569-BF48-ACF7-1D52C504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58" y="1253331"/>
            <a:ext cx="7041256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ACE019-AD13-8E47-9CA8-80A3EE21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2FA login &amp; sessions expire after 12 </a:t>
            </a:r>
            <a:r>
              <a:rPr lang="en-US" err="1"/>
              <a:t>hrs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E22358-4383-1448-B5E4-560EF0D7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CCDF0-E771-6E48-8498-039E10BF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820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Universities: RU, VU , EUR,  </a:t>
            </a:r>
            <a:r>
              <a:rPr lang="en-US" dirty="0" err="1"/>
              <a:t>LeidenUniv</a:t>
            </a:r>
            <a:r>
              <a:rPr lang="en-US" dirty="0"/>
              <a:t> (4)</a:t>
            </a:r>
          </a:p>
          <a:p>
            <a:r>
              <a:rPr lang="en-US" dirty="0"/>
              <a:t>Research/other: 4</a:t>
            </a:r>
          </a:p>
          <a:p>
            <a:r>
              <a:rPr lang="en-US" dirty="0"/>
              <a:t>Lower educational: 2</a:t>
            </a:r>
          </a:p>
          <a:p>
            <a:r>
              <a:rPr lang="en-US" dirty="0"/>
              <a:t>Polytechnique: 1</a:t>
            </a:r>
          </a:p>
          <a:p>
            <a:r>
              <a:rPr lang="en-US" dirty="0"/>
              <a:t>Other institutes: 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Reason why some not interested:</a:t>
            </a:r>
          </a:p>
          <a:p>
            <a:r>
              <a:rPr lang="en-US" dirty="0"/>
              <a:t>Recently moved to new VPN concentrator/firewall</a:t>
            </a:r>
          </a:p>
          <a:p>
            <a:r>
              <a:rPr lang="en-US" dirty="0"/>
              <a:t>A full redundant setup was difficult to integrate with local network</a:t>
            </a:r>
          </a:p>
          <a:p>
            <a:r>
              <a:rPr lang="en-US" dirty="0"/>
              <a:t>Recently bought firewall has VPN feature too</a:t>
            </a:r>
          </a:p>
          <a:p>
            <a:r>
              <a:rPr lang="en-US" dirty="0"/>
              <a:t>Like to do it themselves</a:t>
            </a:r>
          </a:p>
          <a:p>
            <a:r>
              <a:rPr lang="en-US" dirty="0"/>
              <a:t>Everything is in the cloud “we don’t need VPN”</a:t>
            </a:r>
          </a:p>
          <a:p>
            <a:r>
              <a:rPr lang="en-US" dirty="0"/>
              <a:t>They want managed device VPN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dirty="0" err="1"/>
              <a:t>Currently</a:t>
            </a:r>
            <a:r>
              <a:rPr lang="da-DK" b="1" dirty="0"/>
              <a:t> 12 paying </a:t>
            </a:r>
            <a:r>
              <a:rPr lang="da-DK" b="1" dirty="0" err="1"/>
              <a:t>customers</a:t>
            </a:r>
            <a:r>
              <a:rPr lang="da-DK" b="1" dirty="0"/>
              <a:t> in 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390AE6-DEFB-9544-8183-5BC9E54E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“It even works in China”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”It works quite nicely”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“I can watch Dutch soccer when travelling”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“Finally a solution to get around </a:t>
            </a:r>
            <a:r>
              <a:rPr lang="en-US" dirty="0" err="1"/>
              <a:t>GEOblocking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972AA034-59F2-2844-8AB6-CCDE7BBDC0AB}"/>
              </a:ext>
            </a:extLst>
          </p:cNvPr>
          <p:cNvSpPr txBox="1">
            <a:spLocks/>
          </p:cNvSpPr>
          <p:nvPr/>
        </p:nvSpPr>
        <p:spPr>
          <a:xfrm>
            <a:off x="1562986" y="554701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b="1" dirty="0"/>
              <a:t>Enthusiastic users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4CF8DF-41F2-5E41-A694-87878C68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/>
              <a:t>Life </a:t>
            </a:r>
            <a:r>
              <a:rPr lang="da-DK" b="1" err="1"/>
              <a:t>cycle</a:t>
            </a:r>
            <a:r>
              <a:rPr lang="da-DK" b="1"/>
              <a:t> &amp; </a:t>
            </a:r>
            <a:r>
              <a:rPr lang="da-DK" b="1" err="1"/>
              <a:t>portfolio</a:t>
            </a:r>
            <a:r>
              <a:rPr lang="da-DK" b="1"/>
              <a:t> management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BEB5D-687F-5C44-A955-1F829146E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65" y="101878"/>
            <a:ext cx="5372678" cy="65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84758" y="58012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/>
              <a:t>Life </a:t>
            </a:r>
            <a:r>
              <a:rPr lang="da-DK" b="1" err="1"/>
              <a:t>cycle</a:t>
            </a:r>
            <a:r>
              <a:rPr lang="da-DK" b="1"/>
              <a:t> &amp; </a:t>
            </a:r>
            <a:r>
              <a:rPr lang="da-DK" b="1" err="1"/>
              <a:t>portfolio</a:t>
            </a:r>
            <a:r>
              <a:rPr lang="da-DK" b="1"/>
              <a:t> management: steps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1D7AD61-B525-4046-AF79-0D3CE617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</p:spPr>
        <p:txBody>
          <a:bodyPr>
            <a:normAutofit/>
          </a:bodyPr>
          <a:lstStyle/>
          <a:p>
            <a:r>
              <a:rPr lang="en-US" dirty="0"/>
              <a:t>The business model has three phases.  Every phase requires approval.</a:t>
            </a:r>
          </a:p>
          <a:p>
            <a:r>
              <a:rPr lang="en-US" dirty="0"/>
              <a:t>Final version 1.0, contains: SLA, DAP, GDPR compliance, risk analyses, contract outsourcing partner, business case calculations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2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err="1"/>
              <a:t>eduVPN</a:t>
            </a:r>
            <a:r>
              <a:rPr lang="da-DK" b="1"/>
              <a:t> </a:t>
            </a:r>
            <a:r>
              <a:rPr lang="da-DK" b="1" err="1"/>
              <a:t>pricing</a:t>
            </a:r>
            <a:r>
              <a:rPr lang="da-DK" b="1"/>
              <a:t> in 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graphicFrame>
        <p:nvGraphicFramePr>
          <p:cNvPr id="5" name="Tabel 2">
            <a:extLst>
              <a:ext uri="{FF2B5EF4-FFF2-40B4-BE49-F238E27FC236}">
                <a16:creationId xmlns:a16="http://schemas.microsoft.com/office/drawing/2014/main" id="{F534958E-3D0E-8842-A6EF-D3AC42450DFF}"/>
              </a:ext>
            </a:extLst>
          </p:cNvPr>
          <p:cNvGraphicFramePr>
            <a:graphicFrameLocks noGrp="1"/>
          </p:cNvGraphicFramePr>
          <p:nvPr/>
        </p:nvGraphicFramePr>
        <p:xfrm>
          <a:off x="999344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Total </a:t>
                      </a:r>
                      <a:r>
                        <a:rPr lang="nl-NL" err="1"/>
                        <a:t>Size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institute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err="1"/>
                        <a:t>Costs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0 – 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€ 100,00 per </a:t>
                      </a:r>
                      <a:r>
                        <a:rPr lang="nl-NL" err="1"/>
                        <a:t>month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1.001</a:t>
                      </a:r>
                      <a:r>
                        <a:rPr lang="nl-NL" baseline="0"/>
                        <a:t> – 5.000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€ 500,00 per </a:t>
                      </a:r>
                      <a:r>
                        <a:rPr lang="nl-NL" err="1"/>
                        <a:t>month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5.001 – 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€ 850,00 per </a:t>
                      </a:r>
                      <a:r>
                        <a:rPr lang="nl-NL" err="1"/>
                        <a:t>month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15.001+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€ 1.250,00 per </a:t>
                      </a:r>
                      <a:r>
                        <a:rPr lang="nl-NL" err="1"/>
                        <a:t>month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4">
            <a:extLst>
              <a:ext uri="{FF2B5EF4-FFF2-40B4-BE49-F238E27FC236}">
                <a16:creationId xmlns:a16="http://schemas.microsoft.com/office/drawing/2014/main" id="{14AA76E4-1021-0B49-854B-805892D9E104}"/>
              </a:ext>
            </a:extLst>
          </p:cNvPr>
          <p:cNvSpPr txBox="1"/>
          <p:nvPr/>
        </p:nvSpPr>
        <p:spPr>
          <a:xfrm>
            <a:off x="383116" y="5541737"/>
            <a:ext cx="10186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pricing model is inspired on the expected costs of maintaining a commercial VPN concentrator. Idea is that the </a:t>
            </a:r>
            <a:r>
              <a:rPr lang="en-GB" sz="1600" dirty="0" err="1"/>
              <a:t>eduVPN</a:t>
            </a:r>
            <a:r>
              <a:rPr lang="en-GB" sz="1600" dirty="0"/>
              <a:t> service should be the same price level as ‘running your own commercial VPN box’. In this way every institute should be able to afford the service.</a:t>
            </a:r>
          </a:p>
          <a:p>
            <a:endParaRPr lang="en-GB" sz="1600" dirty="0"/>
          </a:p>
          <a:p>
            <a:r>
              <a:rPr lang="en-GB" sz="1600" dirty="0"/>
              <a:t>Institute access </a:t>
            </a:r>
            <a:r>
              <a:rPr lang="en-GB" sz="1600" dirty="0" err="1"/>
              <a:t>Lightpath</a:t>
            </a:r>
            <a:r>
              <a:rPr lang="en-GB" sz="1600" dirty="0"/>
              <a:t> costs are NOT included!</a:t>
            </a:r>
          </a:p>
        </p:txBody>
      </p:sp>
    </p:spTree>
    <p:extLst>
      <p:ext uri="{BB962C8B-B14F-4D97-AF65-F5344CB8AC3E}">
        <p14:creationId xmlns:p14="http://schemas.microsoft.com/office/powerpoint/2010/main" val="418009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CCDF0-E771-6E48-8498-039E10BF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Establish </a:t>
            </a:r>
            <a:r>
              <a:rPr lang="en-US" err="1"/>
              <a:t>eduVPN</a:t>
            </a:r>
            <a:r>
              <a:rPr lang="en-US"/>
              <a:t> as your ‘official’ NREN service</a:t>
            </a:r>
          </a:p>
          <a:p>
            <a:r>
              <a:rPr lang="en-US"/>
              <a:t>Guarantee the service for at least 3-4 years</a:t>
            </a:r>
          </a:p>
          <a:p>
            <a:r>
              <a:rPr lang="en-US"/>
              <a:t>Be sure you’ve enough knowledge about the product in order to convince an institute</a:t>
            </a:r>
          </a:p>
          <a:p>
            <a:r>
              <a:rPr lang="en-US"/>
              <a:t>Make sure support is available</a:t>
            </a:r>
          </a:p>
          <a:p>
            <a:r>
              <a:rPr lang="en-US"/>
              <a:t>Key is integration with your federation service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/>
              <a:t>How to ‘</a:t>
            </a:r>
            <a:r>
              <a:rPr lang="da-DK" b="1" err="1"/>
              <a:t>sell</a:t>
            </a:r>
            <a:r>
              <a:rPr lang="da-DK" b="1"/>
              <a:t>’ </a:t>
            </a:r>
            <a:r>
              <a:rPr lang="da-DK" b="1" err="1"/>
              <a:t>eduVPN</a:t>
            </a:r>
            <a:r>
              <a:rPr lang="da-DK" b="1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CCDF0-E771-6E48-8498-039E10BF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Marketing &amp; communication aspects</a:t>
            </a:r>
          </a:p>
          <a:p>
            <a:r>
              <a:rPr lang="en-US" dirty="0"/>
              <a:t>Few times tech presentation at .NL CSIRT meetings</a:t>
            </a:r>
          </a:p>
          <a:p>
            <a:r>
              <a:rPr lang="en-US" dirty="0"/>
              <a:t>Service launch @annual security conference</a:t>
            </a:r>
          </a:p>
          <a:p>
            <a:r>
              <a:rPr lang="en-US" dirty="0"/>
              <a:t>Offer trial accounts to people in the CSIRT community</a:t>
            </a:r>
          </a:p>
          <a:p>
            <a:r>
              <a:rPr lang="en-US" dirty="0"/>
              <a:t>“try out a few months” for free</a:t>
            </a:r>
          </a:p>
          <a:p>
            <a:r>
              <a:rPr lang="en-US" dirty="0"/>
              <a:t>First year low price -&gt;“how it’s being used”</a:t>
            </a:r>
          </a:p>
          <a:p>
            <a:r>
              <a:rPr lang="en-US" dirty="0"/>
              <a:t>Have trustworthy people involved</a:t>
            </a:r>
          </a:p>
          <a:p>
            <a:r>
              <a:rPr lang="en-US" dirty="0"/>
              <a:t>Security/crypto implemented like .NL government</a:t>
            </a:r>
          </a:p>
          <a:p>
            <a:r>
              <a:rPr lang="en-US" dirty="0"/>
              <a:t>GDPR compliant</a:t>
            </a:r>
          </a:p>
          <a:p>
            <a:r>
              <a:rPr lang="en-US" dirty="0"/>
              <a:t>Audits on all components</a:t>
            </a:r>
          </a:p>
          <a:p>
            <a:r>
              <a:rPr lang="en-US" dirty="0"/>
              <a:t>Mention </a:t>
            </a:r>
            <a:r>
              <a:rPr lang="en-US" dirty="0" err="1"/>
              <a:t>eduVPN</a:t>
            </a:r>
            <a:r>
              <a:rPr lang="en-US" dirty="0"/>
              <a:t> @community meetings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2306FB3E-EDB2-C443-B50F-1AA2581CE80A}"/>
              </a:ext>
            </a:extLst>
          </p:cNvPr>
          <p:cNvSpPr txBox="1">
            <a:spLocks/>
          </p:cNvSpPr>
          <p:nvPr/>
        </p:nvSpPr>
        <p:spPr>
          <a:xfrm>
            <a:off x="1562986" y="863157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/>
              <a:t>How to ‘</a:t>
            </a:r>
            <a:r>
              <a:rPr lang="da-DK" b="1" err="1"/>
              <a:t>sell</a:t>
            </a:r>
            <a:r>
              <a:rPr lang="da-DK" b="1"/>
              <a:t>’ </a:t>
            </a:r>
            <a:r>
              <a:rPr lang="da-DK" b="1" err="1"/>
              <a:t>eduVPN</a:t>
            </a:r>
            <a:r>
              <a:rPr lang="da-DK" b="1"/>
              <a:t> (</a:t>
            </a:r>
            <a:r>
              <a:rPr lang="da-DK" b="1" err="1"/>
              <a:t>SURFnet</a:t>
            </a:r>
            <a:r>
              <a:rPr lang="da-DK" b="1"/>
              <a:t> </a:t>
            </a:r>
            <a:r>
              <a:rPr lang="da-DK" b="1" err="1"/>
              <a:t>strategy</a:t>
            </a:r>
            <a:r>
              <a:rPr lang="da-DK" b="1"/>
              <a:t>)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3650C6-6880-5A4A-A977-04C0B27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D8F3A-CE4E-9B4C-ADE5-3A5B7D36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47665"/>
            <a:ext cx="3907972" cy="668968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D06E3F-2B91-A34A-BCD9-7059A82C7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3C2EC-5DE5-6C40-BBF1-0E8C0A504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" b="13457"/>
          <a:stretch/>
        </p:blipFill>
        <p:spPr>
          <a:xfrm>
            <a:off x="3438977" y="85584"/>
            <a:ext cx="4551137" cy="64349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A1D1E1-0857-B04D-A553-3AF017E7C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5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FC20-3742-FB41-A3CC-8E9341852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are used to commercial and ’shady’ free VPN products. These products always have the ability to ‘switch country’.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your current VPN concentrator solution an attractive alternative? Or will they probably continue to use those shady tools inside your organization.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1F8F02-F9EA-6043-BD8E-EB48E444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918" y="101878"/>
            <a:ext cx="1748852" cy="1540655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30B137F9-2C1D-4940-8081-D0AE11C5C58B}"/>
              </a:ext>
            </a:extLst>
          </p:cNvPr>
          <p:cNvSpPr txBox="1">
            <a:spLocks/>
          </p:cNvSpPr>
          <p:nvPr/>
        </p:nvSpPr>
        <p:spPr>
          <a:xfrm>
            <a:off x="1562986" y="872205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b="1" dirty="0"/>
              <a:t>How to ‘</a:t>
            </a:r>
            <a:r>
              <a:rPr lang="da-DK" b="1" dirty="0" err="1"/>
              <a:t>sell</a:t>
            </a:r>
            <a:r>
              <a:rPr lang="da-DK" b="1" dirty="0"/>
              <a:t>’: </a:t>
            </a:r>
            <a:r>
              <a:rPr lang="da-DK" b="1" dirty="0" err="1"/>
              <a:t>question</a:t>
            </a:r>
            <a:r>
              <a:rPr lang="da-DK" b="1" dirty="0"/>
              <a:t> to ask</a:t>
            </a:r>
          </a:p>
        </p:txBody>
      </p:sp>
    </p:spTree>
    <p:extLst>
      <p:ext uri="{BB962C8B-B14F-4D97-AF65-F5344CB8AC3E}">
        <p14:creationId xmlns:p14="http://schemas.microsoft.com/office/powerpoint/2010/main" val="52377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30507</TotalTime>
  <Words>775</Words>
  <Application>Microsoft Macintosh PowerPoint</Application>
  <PresentationFormat>Widescreen</PresentationFormat>
  <Paragraphs>132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eduVPN Institute Access as a Managed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 login: total vs unique users</vt:lpstr>
      <vt:lpstr>2FA login &amp; sessions expire after 12 hrs</vt:lpstr>
      <vt:lpstr>PowerPoint Presentation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Microsoft Office User</cp:lastModifiedBy>
  <cp:revision>1070</cp:revision>
  <cp:lastPrinted>2018-09-16T21:09:30Z</cp:lastPrinted>
  <dcterms:created xsi:type="dcterms:W3CDTF">2017-02-13T12:05:27Z</dcterms:created>
  <dcterms:modified xsi:type="dcterms:W3CDTF">2019-09-24T07:19:50Z</dcterms:modified>
</cp:coreProperties>
</file>